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d1f24b66f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d1f24b66f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d1505513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d1505513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15288fd7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15288fd7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d1505513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d1505513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d1f24b66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d1f24b66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15288fd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15288fd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15288fd7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15288fd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dc6e3f45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adc6e3f45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dc6e3f453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dc6e3f453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6" name="Google Shape;10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0" name="Google Shape;110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7" name="Google Shape;11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3" name="Google Shape;123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0" name="Google Shape;130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6" name="Google Shape;13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" name="Google Shape;141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7" name="Google Shape;147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6" name="Google Shape;15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0" name="Google Shape;160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" name="Google Shape;25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" name="Google Shape;26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" name="Google Shape;35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" name="Google Shape;36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" name="Google Shape;47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" name="Google Shape;54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0" name="Google Shape;60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" name="Google Shape;63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" name="Google Shape;77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Google Shape;8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8" name="Google Shape;88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0" name="Google Shape;100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hyperlink" Target="http://drive.google.com/file/d/1YfzoqXvPY6Qi2292Mdy7rTtm228NowjH/view" TargetMode="External"/><Relationship Id="rId9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hyperlink" Target="http://drive.google.com/file/d/1aoslxF6IIvtUSRuvYALpiSe0y5emH7OZ/view" TargetMode="External"/><Relationship Id="rId7" Type="http://schemas.openxmlformats.org/officeDocument/2006/relationships/image" Target="../media/image4.jpg"/><Relationship Id="rId8" Type="http://schemas.openxmlformats.org/officeDocument/2006/relationships/hyperlink" Target="http://drive.google.com/file/d/1x5NpUAACB4k8Yzrg_BDC7IayT5tucMkp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ctrTitle"/>
          </p:nvPr>
        </p:nvSpPr>
        <p:spPr>
          <a:xfrm>
            <a:off x="729575" y="1283800"/>
            <a:ext cx="7818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</a:rPr>
              <a:t>Refonte d’Infrastructure</a:t>
            </a:r>
            <a:br>
              <a:rPr lang="fr" sz="3800">
                <a:solidFill>
                  <a:srgbClr val="000000"/>
                </a:solidFill>
              </a:rPr>
            </a:br>
            <a:r>
              <a:rPr lang="fr" sz="2400">
                <a:solidFill>
                  <a:srgbClr val="000000"/>
                </a:solidFill>
              </a:rPr>
              <a:t>Architecture Multisites, Sécurisée et Supervisée</a:t>
            </a:r>
            <a:endParaRPr sz="2400"/>
          </a:p>
        </p:txBody>
      </p:sp>
      <p:sp>
        <p:nvSpPr>
          <p:cNvPr id="169" name="Google Shape;169;p18"/>
          <p:cNvSpPr txBox="1"/>
          <p:nvPr>
            <p:ph idx="1" type="subTitle"/>
          </p:nvPr>
        </p:nvSpPr>
        <p:spPr>
          <a:xfrm>
            <a:off x="729563" y="24193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Escaliers Dubois • Lille, Dax, Annecy, Brest, Mâcon</a:t>
            </a:r>
            <a:endParaRPr b="1" sz="1400"/>
          </a:p>
        </p:txBody>
      </p:sp>
      <p:pic>
        <p:nvPicPr>
          <p:cNvPr id="170" name="Google Shape;170;p18" title="escaliers dubo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376" y="3036749"/>
            <a:ext cx="2249251" cy="159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7" title="PROJET R0 PARC INFO - New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5" y="488695"/>
            <a:ext cx="8831750" cy="45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 txBox="1"/>
          <p:nvPr>
            <p:ph type="title"/>
          </p:nvPr>
        </p:nvSpPr>
        <p:spPr>
          <a:xfrm>
            <a:off x="729450" y="-61892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proposée - Site de Lille</a:t>
            </a:r>
            <a:endParaRPr/>
          </a:p>
        </p:txBody>
      </p:sp>
      <p:sp>
        <p:nvSpPr>
          <p:cNvPr id="283" name="Google Shape;28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729450" y="1318650"/>
            <a:ext cx="452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 technique</a:t>
            </a:r>
            <a:endParaRPr/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729450" y="1926475"/>
            <a:ext cx="282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Ping entre machine</a:t>
            </a:r>
            <a:endParaRPr/>
          </a:p>
        </p:txBody>
      </p:sp>
      <p:pic>
        <p:nvPicPr>
          <p:cNvPr id="290" name="Google Shape;290;p28" title="diane-picchiottino-Y6fjxDjvDzk-unsplash.jpg"/>
          <p:cNvPicPr preferRelativeResize="0"/>
          <p:nvPr/>
        </p:nvPicPr>
        <p:blipFill rotWithShape="1">
          <a:blip r:embed="rId3">
            <a:alphaModFix/>
          </a:blip>
          <a:srcRect b="48622" l="0" r="0" t="45160"/>
          <a:stretch/>
        </p:blipFill>
        <p:spPr>
          <a:xfrm>
            <a:off x="0" y="4520475"/>
            <a:ext cx="9144001" cy="85235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ping" id="292" name="Google Shape;292;p28" title="Demo_ping (1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950" y="2293162"/>
            <a:ext cx="1346750" cy="75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 title="Demo_pf (1)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0957" y="3516012"/>
            <a:ext cx="1346750" cy="75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 title="Demo_ad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21451" y="2293122"/>
            <a:ext cx="1346750" cy="75757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>
            <p:ph idx="1" type="body"/>
          </p:nvPr>
        </p:nvSpPr>
        <p:spPr>
          <a:xfrm>
            <a:off x="729450" y="3161863"/>
            <a:ext cx="282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Test “Failover” PfSense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4459950" y="1926475"/>
            <a:ext cx="360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Test connexion avec AD (failover)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risques</a:t>
            </a:r>
            <a:endParaRPr/>
          </a:p>
        </p:txBody>
      </p:sp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729450" y="1926475"/>
            <a:ext cx="7688700" cy="30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fr"/>
              <a:t>Incident sur le SI (hors sécurité) / Site non disponible (Lille ou autre)</a:t>
            </a:r>
            <a:endParaRPr b="1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Haute-disponibilité de l’infrastructure locale &amp; multisites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fr"/>
              <a:t>Pertes données </a:t>
            </a:r>
            <a:endParaRPr b="1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Sauvegardes multiples (principe du 3-2-1) testées mensuellement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fr"/>
              <a:t>Incident sécurité</a:t>
            </a:r>
            <a:endParaRPr b="1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 IDS/IPS, supervision en continue (PSSI, SLA et Contrat de service)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fr"/>
              <a:t>Accès-distants</a:t>
            </a:r>
            <a:endParaRPr b="1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VPN wireguard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fr"/>
              <a:t>Pannes matériel, non-conformité, surcoût</a:t>
            </a:r>
            <a:endParaRPr b="1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GLPI (inventaire) &amp; Zabbix (supervision du SI)</a:t>
            </a:r>
            <a:endParaRPr sz="1300"/>
          </a:p>
        </p:txBody>
      </p:sp>
      <p:sp>
        <p:nvSpPr>
          <p:cNvPr id="303" name="Google Shape;30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Calendrier prévisionnel</a:t>
            </a:r>
            <a:endParaRPr sz="800"/>
          </a:p>
        </p:txBody>
      </p:sp>
      <p:sp>
        <p:nvSpPr>
          <p:cNvPr id="309" name="Google Shape;309;p30"/>
          <p:cNvSpPr txBox="1"/>
          <p:nvPr/>
        </p:nvSpPr>
        <p:spPr>
          <a:xfrm>
            <a:off x="365828" y="2839708"/>
            <a:ext cx="390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J1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0"/>
          <p:cNvSpPr txBox="1"/>
          <p:nvPr>
            <p:ph idx="4294967295" type="body"/>
          </p:nvPr>
        </p:nvSpPr>
        <p:spPr>
          <a:xfrm>
            <a:off x="364019" y="3790975"/>
            <a:ext cx="14577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Audit de l’existant</a:t>
            </a:r>
            <a:endParaRPr sz="1200"/>
          </a:p>
        </p:txBody>
      </p:sp>
      <p:sp>
        <p:nvSpPr>
          <p:cNvPr id="311" name="Google Shape;311;p30"/>
          <p:cNvSpPr txBox="1"/>
          <p:nvPr/>
        </p:nvSpPr>
        <p:spPr>
          <a:xfrm>
            <a:off x="1526549" y="3462425"/>
            <a:ext cx="390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J2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0"/>
          <p:cNvSpPr txBox="1"/>
          <p:nvPr>
            <p:ph idx="4294967295" type="body"/>
          </p:nvPr>
        </p:nvSpPr>
        <p:spPr>
          <a:xfrm>
            <a:off x="1611285" y="2686299"/>
            <a:ext cx="19008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Identification des besoins</a:t>
            </a:r>
            <a:endParaRPr sz="1200"/>
          </a:p>
        </p:txBody>
      </p:sp>
      <p:sp>
        <p:nvSpPr>
          <p:cNvPr id="313" name="Google Shape;313;p30"/>
          <p:cNvSpPr txBox="1"/>
          <p:nvPr/>
        </p:nvSpPr>
        <p:spPr>
          <a:xfrm>
            <a:off x="5655190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J10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0"/>
          <p:cNvSpPr txBox="1"/>
          <p:nvPr>
            <p:ph idx="4294967295" type="body"/>
          </p:nvPr>
        </p:nvSpPr>
        <p:spPr>
          <a:xfrm>
            <a:off x="5880292" y="3765750"/>
            <a:ext cx="10824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Déploiement</a:t>
            </a:r>
            <a:endParaRPr sz="1200"/>
          </a:p>
        </p:txBody>
      </p:sp>
      <p:sp>
        <p:nvSpPr>
          <p:cNvPr id="315" name="Google Shape;315;p30"/>
          <p:cNvSpPr txBox="1"/>
          <p:nvPr/>
        </p:nvSpPr>
        <p:spPr>
          <a:xfrm>
            <a:off x="675502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J26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0"/>
          <p:cNvSpPr txBox="1"/>
          <p:nvPr>
            <p:ph idx="4294967295" type="body"/>
          </p:nvPr>
        </p:nvSpPr>
        <p:spPr>
          <a:xfrm>
            <a:off x="6990263" y="2635600"/>
            <a:ext cx="18537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Suivi post-déploiement</a:t>
            </a:r>
            <a:endParaRPr sz="1200"/>
          </a:p>
        </p:txBody>
      </p:sp>
      <p:pic>
        <p:nvPicPr>
          <p:cNvPr id="317" name="Google Shape;317;p30" title="dim-gunger-Am9Se-CMNvM-unsplash.jpg"/>
          <p:cNvPicPr preferRelativeResize="0"/>
          <p:nvPr/>
        </p:nvPicPr>
        <p:blipFill rotWithShape="1">
          <a:blip r:embed="rId3">
            <a:alphaModFix/>
          </a:blip>
          <a:srcRect b="70076" l="0" r="0" t="28837"/>
          <a:stretch/>
        </p:blipFill>
        <p:spPr>
          <a:xfrm>
            <a:off x="547957" y="3339575"/>
            <a:ext cx="8265373" cy="132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0"/>
          <p:cNvGrpSpPr/>
          <p:nvPr/>
        </p:nvGrpSpPr>
        <p:grpSpPr>
          <a:xfrm rot="10800000">
            <a:off x="517813" y="3339567"/>
            <a:ext cx="92400" cy="411825"/>
            <a:chOff x="2070100" y="2563700"/>
            <a:chExt cx="92400" cy="411825"/>
          </a:xfrm>
        </p:grpSpPr>
        <p:cxnSp>
          <p:nvCxnSpPr>
            <p:cNvPr id="319" name="Google Shape;319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" name="Google Shape;320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30"/>
          <p:cNvGrpSpPr/>
          <p:nvPr/>
        </p:nvGrpSpPr>
        <p:grpSpPr>
          <a:xfrm>
            <a:off x="1682020" y="3060165"/>
            <a:ext cx="92400" cy="411825"/>
            <a:chOff x="845575" y="2563700"/>
            <a:chExt cx="92400" cy="411825"/>
          </a:xfrm>
        </p:grpSpPr>
        <p:cxnSp>
          <p:nvCxnSpPr>
            <p:cNvPr id="322" name="Google Shape;322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3" name="Google Shape;323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30"/>
          <p:cNvGrpSpPr/>
          <p:nvPr/>
        </p:nvGrpSpPr>
        <p:grpSpPr>
          <a:xfrm rot="10800000">
            <a:off x="5981891" y="3339567"/>
            <a:ext cx="92400" cy="411825"/>
            <a:chOff x="2070100" y="2563700"/>
            <a:chExt cx="92400" cy="411825"/>
          </a:xfrm>
        </p:grpSpPr>
        <p:cxnSp>
          <p:nvCxnSpPr>
            <p:cNvPr id="325" name="Google Shape;325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6" name="Google Shape;326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30"/>
          <p:cNvGrpSpPr/>
          <p:nvPr/>
        </p:nvGrpSpPr>
        <p:grpSpPr>
          <a:xfrm>
            <a:off x="7078664" y="3060165"/>
            <a:ext cx="92400" cy="411825"/>
            <a:chOff x="845575" y="2563700"/>
            <a:chExt cx="92400" cy="411825"/>
          </a:xfrm>
        </p:grpSpPr>
        <p:cxnSp>
          <p:nvCxnSpPr>
            <p:cNvPr id="328" name="Google Shape;328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" name="Google Shape;329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0"/>
          <p:cNvSpPr txBox="1"/>
          <p:nvPr/>
        </p:nvSpPr>
        <p:spPr>
          <a:xfrm>
            <a:off x="2697214" y="2958024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J4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0"/>
          <p:cNvSpPr txBox="1"/>
          <p:nvPr>
            <p:ph idx="4294967295" type="body"/>
          </p:nvPr>
        </p:nvSpPr>
        <p:spPr>
          <a:xfrm>
            <a:off x="2931915" y="3766425"/>
            <a:ext cx="21342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Identification des risques</a:t>
            </a:r>
            <a:endParaRPr sz="1200"/>
          </a:p>
        </p:txBody>
      </p:sp>
      <p:grpSp>
        <p:nvGrpSpPr>
          <p:cNvPr id="332" name="Google Shape;332;p30"/>
          <p:cNvGrpSpPr/>
          <p:nvPr/>
        </p:nvGrpSpPr>
        <p:grpSpPr>
          <a:xfrm rot="10800000">
            <a:off x="3023915" y="3340242"/>
            <a:ext cx="92400" cy="411825"/>
            <a:chOff x="2070100" y="2563700"/>
            <a:chExt cx="92400" cy="411825"/>
          </a:xfrm>
        </p:grpSpPr>
        <p:cxnSp>
          <p:nvCxnSpPr>
            <p:cNvPr id="333" name="Google Shape;333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4" name="Google Shape;334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30"/>
          <p:cNvSpPr txBox="1"/>
          <p:nvPr/>
        </p:nvSpPr>
        <p:spPr>
          <a:xfrm>
            <a:off x="4159508" y="346309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J6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0"/>
          <p:cNvSpPr txBox="1"/>
          <p:nvPr>
            <p:ph idx="4294967295" type="body"/>
          </p:nvPr>
        </p:nvSpPr>
        <p:spPr>
          <a:xfrm>
            <a:off x="4394704" y="2722821"/>
            <a:ext cx="20133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Conception &amp; planification</a:t>
            </a:r>
            <a:endParaRPr sz="1200"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4483144" y="3060839"/>
            <a:ext cx="92400" cy="411825"/>
            <a:chOff x="845575" y="2563700"/>
            <a:chExt cx="92400" cy="411825"/>
          </a:xfrm>
        </p:grpSpPr>
        <p:cxnSp>
          <p:nvCxnSpPr>
            <p:cNvPr id="338" name="Google Shape;338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9" name="Google Shape;339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0"/>
          <p:cNvSpPr txBox="1"/>
          <p:nvPr/>
        </p:nvSpPr>
        <p:spPr>
          <a:xfrm>
            <a:off x="8420643" y="2966453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J31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0"/>
          <p:cNvSpPr txBox="1"/>
          <p:nvPr>
            <p:ph idx="4294967295" type="body"/>
          </p:nvPr>
        </p:nvSpPr>
        <p:spPr>
          <a:xfrm>
            <a:off x="8224276" y="3774850"/>
            <a:ext cx="7458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Clôture</a:t>
            </a:r>
            <a:endParaRPr sz="1200"/>
          </a:p>
        </p:txBody>
      </p:sp>
      <p:grpSp>
        <p:nvGrpSpPr>
          <p:cNvPr id="342" name="Google Shape;342;p30"/>
          <p:cNvGrpSpPr/>
          <p:nvPr/>
        </p:nvGrpSpPr>
        <p:grpSpPr>
          <a:xfrm rot="10800000">
            <a:off x="8747344" y="3348671"/>
            <a:ext cx="92400" cy="411825"/>
            <a:chOff x="2070100" y="2563700"/>
            <a:chExt cx="92400" cy="411825"/>
          </a:xfrm>
        </p:grpSpPr>
        <p:cxnSp>
          <p:nvCxnSpPr>
            <p:cNvPr id="343" name="Google Shape;343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4" name="Google Shape;344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/>
          <p:nvPr/>
        </p:nvSpPr>
        <p:spPr>
          <a:xfrm>
            <a:off x="747125" y="4466075"/>
            <a:ext cx="7647000" cy="38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1"/>
          <p:cNvSpPr txBox="1"/>
          <p:nvPr>
            <p:ph type="title"/>
          </p:nvPr>
        </p:nvSpPr>
        <p:spPr>
          <a:xfrm>
            <a:off x="730000" y="1318650"/>
            <a:ext cx="3818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budgétaire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722900" y="2347550"/>
            <a:ext cx="230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CAPEX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612900" y="2572600"/>
            <a:ext cx="25275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59 000€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842600" y="3409598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Matériel : 23 400€</a:t>
            </a:r>
            <a:br>
              <a:rPr b="1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Main-d'œuvre : 35 600€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5" name="Google Shape;355;p31"/>
          <p:cNvCxnSpPr/>
          <p:nvPr/>
        </p:nvCxnSpPr>
        <p:spPr>
          <a:xfrm>
            <a:off x="3224350" y="2347548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56" name="Google Shape;356;p31"/>
          <p:cNvSpPr txBox="1"/>
          <p:nvPr/>
        </p:nvSpPr>
        <p:spPr>
          <a:xfrm>
            <a:off x="3687600" y="2347543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OPEX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3332225" y="2572600"/>
            <a:ext cx="24795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14 500</a:t>
            </a:r>
            <a:r>
              <a:rPr b="1" lang="fr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€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3537900" y="3409598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Coût annuel des licences </a:t>
            </a:r>
            <a:br>
              <a:rPr b="1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à renouveler et abonnements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9" name="Google Shape;359;p31"/>
          <p:cNvCxnSpPr/>
          <p:nvPr/>
        </p:nvCxnSpPr>
        <p:spPr>
          <a:xfrm>
            <a:off x="5919650" y="2347548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60" name="Google Shape;360;p31"/>
          <p:cNvSpPr txBox="1"/>
          <p:nvPr/>
        </p:nvSpPr>
        <p:spPr>
          <a:xfrm>
            <a:off x="6382900" y="2347543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BUDGET GLOBAL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6027550" y="2572600"/>
            <a:ext cx="24795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73 500</a:t>
            </a:r>
            <a:r>
              <a:rPr b="1" lang="fr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€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6233200" y="3409598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Travaux, </a:t>
            </a:r>
            <a:br>
              <a:rPr b="1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installation &amp; déploiement, licences et abonnements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2233025" y="4443972"/>
            <a:ext cx="467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TCO sur 5 ans  = 164  700 €  -  soit 32 940€ / an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type="title"/>
          </p:nvPr>
        </p:nvSpPr>
        <p:spPr>
          <a:xfrm>
            <a:off x="730000" y="1318650"/>
            <a:ext cx="41433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70" name="Google Shape;370;p32"/>
          <p:cNvSpPr txBox="1"/>
          <p:nvPr/>
        </p:nvSpPr>
        <p:spPr>
          <a:xfrm>
            <a:off x="734530" y="22342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fr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fr" sz="1300">
                <a:latin typeface="Lato"/>
                <a:ea typeface="Lato"/>
                <a:cs typeface="Lato"/>
                <a:sym typeface="Lato"/>
              </a:rPr>
              <a:t>Synthèse des bénéfices</a:t>
            </a:r>
            <a:br>
              <a:rPr lang="fr" sz="1300">
                <a:latin typeface="Lato"/>
                <a:ea typeface="Lato"/>
                <a:cs typeface="Lato"/>
                <a:sym typeface="Lato"/>
              </a:rPr>
            </a:br>
            <a:r>
              <a:rPr lang="fr" sz="1300">
                <a:latin typeface="Lato"/>
                <a:ea typeface="Lato"/>
                <a:cs typeface="Lato"/>
                <a:sym typeface="Lato"/>
              </a:rPr>
              <a:t>		Sécurité</a:t>
            </a:r>
            <a:br>
              <a:rPr lang="fr" sz="1300">
                <a:latin typeface="Lato"/>
                <a:ea typeface="Lato"/>
                <a:cs typeface="Lato"/>
                <a:sym typeface="Lato"/>
              </a:rPr>
            </a:br>
            <a:r>
              <a:rPr lang="fr" sz="1300">
                <a:latin typeface="Lato"/>
                <a:ea typeface="Lato"/>
                <a:cs typeface="Lato"/>
                <a:sym typeface="Lato"/>
              </a:rPr>
              <a:t>		Supervision</a:t>
            </a:r>
            <a:br>
              <a:rPr lang="fr" sz="1300">
                <a:latin typeface="Lato"/>
                <a:ea typeface="Lato"/>
                <a:cs typeface="Lato"/>
                <a:sym typeface="Lato"/>
              </a:rPr>
            </a:br>
            <a:r>
              <a:rPr lang="fr" sz="1300">
                <a:latin typeface="Lato"/>
                <a:ea typeface="Lato"/>
                <a:cs typeface="Lato"/>
                <a:sym typeface="Lato"/>
              </a:rPr>
              <a:t>		Évolutivité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734530" y="3486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fr" sz="13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3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300">
                <a:latin typeface="Lato"/>
                <a:ea typeface="Lato"/>
                <a:cs typeface="Lato"/>
                <a:sym typeface="Lato"/>
              </a:rPr>
              <a:t>Perspectives d’évolution</a:t>
            </a:r>
            <a:br>
              <a:rPr lang="fr" sz="1300">
                <a:latin typeface="Lato"/>
                <a:ea typeface="Lato"/>
                <a:cs typeface="Lato"/>
                <a:sym typeface="Lato"/>
              </a:rPr>
            </a:br>
            <a:r>
              <a:rPr lang="fr" sz="1300">
                <a:latin typeface="Lato"/>
                <a:ea typeface="Lato"/>
                <a:cs typeface="Lato"/>
                <a:sym typeface="Lato"/>
              </a:rPr>
              <a:t>		Déploiement SSO</a:t>
            </a:r>
            <a:br>
              <a:rPr lang="fr" sz="1300">
                <a:latin typeface="Lato"/>
                <a:ea typeface="Lato"/>
                <a:cs typeface="Lato"/>
                <a:sym typeface="Lato"/>
              </a:rPr>
            </a:br>
            <a:r>
              <a:rPr lang="fr" sz="1300">
                <a:latin typeface="Lato"/>
                <a:ea typeface="Lato"/>
                <a:cs typeface="Lato"/>
                <a:sym typeface="Lato"/>
              </a:rPr>
              <a:t>		Mise en place d’un bastion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32" title="david-underland-NhK16RVqJO0-unsplash.jpg"/>
          <p:cNvPicPr preferRelativeResize="0"/>
          <p:nvPr/>
        </p:nvPicPr>
        <p:blipFill rotWithShape="1">
          <a:blip r:embed="rId3">
            <a:alphaModFix/>
          </a:blip>
          <a:srcRect b="0" l="9670" r="9670" t="0"/>
          <a:stretch/>
        </p:blipFill>
        <p:spPr>
          <a:xfrm>
            <a:off x="5146750" y="1184600"/>
            <a:ext cx="1973633" cy="3262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368732306.jpg" id="373" name="Google Shape;373;p32"/>
          <p:cNvPicPr preferRelativeResize="0"/>
          <p:nvPr/>
        </p:nvPicPr>
        <p:blipFill rotWithShape="1">
          <a:blip r:embed="rId4">
            <a:alphaModFix/>
          </a:blip>
          <a:srcRect b="0" l="29621" r="29621" t="4942"/>
          <a:stretch/>
        </p:blipFill>
        <p:spPr>
          <a:xfrm>
            <a:off x="7170362" y="1184600"/>
            <a:ext cx="1973638" cy="326259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Merci !</a:t>
            </a:r>
            <a:endParaRPr/>
          </a:p>
        </p:txBody>
      </p:sp>
      <p:sp>
        <p:nvSpPr>
          <p:cNvPr id="380" name="Google Shape;38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1" name="Google Shape;381;p33" title="fra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200" y="1376050"/>
            <a:ext cx="1851550" cy="18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6106350" y="3333850"/>
            <a:ext cx="2311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Documentation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 title="profile-picture-vector-illustration.jpeg"/>
          <p:cNvPicPr preferRelativeResize="0"/>
          <p:nvPr/>
        </p:nvPicPr>
        <p:blipFill rotWithShape="1">
          <a:blip r:embed="rId3">
            <a:alphaModFix/>
          </a:blip>
          <a:srcRect b="0" l="34502" r="24048" t="0"/>
          <a:stretch/>
        </p:blipFill>
        <p:spPr>
          <a:xfrm>
            <a:off x="3624428" y="1184600"/>
            <a:ext cx="135233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 title="profile-picture-vector-illustration.jpeg"/>
          <p:cNvPicPr preferRelativeResize="0"/>
          <p:nvPr/>
        </p:nvPicPr>
        <p:blipFill rotWithShape="1">
          <a:blip r:embed="rId3">
            <a:alphaModFix/>
          </a:blip>
          <a:srcRect b="0" l="34502" r="24048" t="0"/>
          <a:stretch/>
        </p:blipFill>
        <p:spPr>
          <a:xfrm>
            <a:off x="5013690" y="1184600"/>
            <a:ext cx="135233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 title="profile-picture-vector-illustration.jpeg"/>
          <p:cNvPicPr preferRelativeResize="0"/>
          <p:nvPr/>
        </p:nvPicPr>
        <p:blipFill rotWithShape="1">
          <a:blip r:embed="rId3">
            <a:alphaModFix/>
          </a:blip>
          <a:srcRect b="0" l="34502" r="24048" t="0"/>
          <a:stretch/>
        </p:blipFill>
        <p:spPr>
          <a:xfrm>
            <a:off x="6402015" y="1184600"/>
            <a:ext cx="135233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 title="profile-picture-vector-illustration.jpeg"/>
          <p:cNvPicPr preferRelativeResize="0"/>
          <p:nvPr/>
        </p:nvPicPr>
        <p:blipFill rotWithShape="1">
          <a:blip r:embed="rId3">
            <a:alphaModFix/>
          </a:blip>
          <a:srcRect b="0" l="34502" r="24048" t="0"/>
          <a:stretch/>
        </p:blipFill>
        <p:spPr>
          <a:xfrm>
            <a:off x="7788220" y="1184600"/>
            <a:ext cx="135233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 title="profile-picture-vector-illustration.jpeg"/>
          <p:cNvPicPr preferRelativeResize="0"/>
          <p:nvPr/>
        </p:nvPicPr>
        <p:blipFill rotWithShape="1">
          <a:blip r:embed="rId3">
            <a:alphaModFix/>
          </a:blip>
          <a:srcRect b="0" l="34502" r="24048" t="0"/>
          <a:stretch/>
        </p:blipFill>
        <p:spPr>
          <a:xfrm>
            <a:off x="2239560" y="1184600"/>
            <a:ext cx="1352332" cy="32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Équipe</a:t>
            </a:r>
            <a:br>
              <a:rPr lang="fr"/>
            </a:br>
            <a:r>
              <a:rPr lang="fr"/>
              <a:t>ESN</a:t>
            </a:r>
            <a:endParaRPr b="0"/>
          </a:p>
        </p:txBody>
      </p:sp>
      <p:sp>
        <p:nvSpPr>
          <p:cNvPr id="181" name="Google Shape;181;p19"/>
          <p:cNvSpPr txBox="1"/>
          <p:nvPr/>
        </p:nvSpPr>
        <p:spPr>
          <a:xfrm>
            <a:off x="2326175" y="3611125"/>
            <a:ext cx="12129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rgbClr val="FFFFFF"/>
                </a:solidFill>
              </a:rPr>
              <a:t>Administrateur Réseau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2326175" y="3790150"/>
            <a:ext cx="1212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Nassim</a:t>
            </a:r>
            <a:b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Arras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3676975" y="3611125"/>
            <a:ext cx="12129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rgbClr val="FFFFFF"/>
                </a:solidFill>
              </a:rPr>
              <a:t>Administrateur Réseau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3676975" y="3790150"/>
            <a:ext cx="1212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Emmanuel</a:t>
            </a:r>
            <a:b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Marchal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5051869" y="3611125"/>
            <a:ext cx="12129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rgbClr val="FFFFFF"/>
                </a:solidFill>
              </a:rPr>
              <a:t>Chef de Projet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5051868" y="3790150"/>
            <a:ext cx="1212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Yoann Jouannet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6434912" y="3611125"/>
            <a:ext cx="12129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rgbClr val="FFFFFF"/>
                </a:solidFill>
              </a:rPr>
              <a:t>Administrateur Réseau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6434911" y="3790150"/>
            <a:ext cx="1212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Aimé</a:t>
            </a:r>
            <a:b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Miyoulou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7822266" y="3611125"/>
            <a:ext cx="12129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rgbClr val="FFFFFF"/>
                </a:solidFill>
              </a:rPr>
              <a:t>Technicien volant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7822266" y="3790150"/>
            <a:ext cx="1212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Charley</a:t>
            </a:r>
            <a:b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L’entreprise et son SI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729450" y="19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|  Escalier Dubois </a:t>
            </a:r>
            <a:br>
              <a:rPr lang="fr"/>
            </a:br>
            <a:r>
              <a:rPr lang="fr"/>
              <a:t>|  </a:t>
            </a:r>
            <a:r>
              <a:rPr lang="fr"/>
              <a:t>Groupe industriel familial spécialisé dans les escaliers</a:t>
            </a:r>
            <a:br>
              <a:rPr lang="fr"/>
            </a:br>
            <a:r>
              <a:rPr lang="fr"/>
              <a:t>|  5 sites : Lille (siège), Dax, Annecy, Brest &amp; Mâcon (Magasins)</a:t>
            </a:r>
            <a:endParaRPr/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729450" y="3504775"/>
            <a:ext cx="6836700" cy="1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Système d’Information qui repose sur du matériel obsolète sans support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Absence de Plan de Reprise d'Activité (PRA/PCA)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Pas de haute disponibilité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Accès internet via ADSL</a:t>
            </a:r>
            <a:endParaRPr/>
          </a:p>
        </p:txBody>
      </p:sp>
      <p:sp>
        <p:nvSpPr>
          <p:cNvPr id="199" name="Google Shape;199;p20"/>
          <p:cNvSpPr txBox="1"/>
          <p:nvPr>
            <p:ph type="title"/>
          </p:nvPr>
        </p:nvSpPr>
        <p:spPr>
          <a:xfrm>
            <a:off x="729450" y="2969575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 du projet</a:t>
            </a:r>
            <a:endParaRPr/>
          </a:p>
        </p:txBody>
      </p:sp>
      <p:sp>
        <p:nvSpPr>
          <p:cNvPr id="200" name="Google Shape;20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1" name="Google Shape;201;p20" title="PROJET R0 PARC INFO - Architecture globale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650" y="1529323"/>
            <a:ext cx="1736375" cy="29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SI existant et ses points critiques</a:t>
            </a:r>
            <a:endParaRPr/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729325" y="1850275"/>
            <a:ext cx="7626300" cy="30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Serveur sous Windows Server 2003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fr"/>
              <a:t>Risques :</a:t>
            </a:r>
            <a:r>
              <a:rPr lang="fr"/>
              <a:t> N</a:t>
            </a:r>
            <a:r>
              <a:rPr lang="fr" sz="1100"/>
              <a:t>on</a:t>
            </a:r>
            <a:r>
              <a:rPr lang="fr"/>
              <a:t> </a:t>
            </a:r>
            <a:r>
              <a:rPr lang="fr" sz="1100"/>
              <a:t>maintenu et obsolète</a:t>
            </a:r>
            <a:endParaRPr sz="1100"/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Pare-feux Netasq F50 + VPN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fr"/>
              <a:t>Risques :</a:t>
            </a:r>
            <a:r>
              <a:rPr lang="fr"/>
              <a:t> </a:t>
            </a:r>
            <a:r>
              <a:rPr lang="fr"/>
              <a:t>M</a:t>
            </a:r>
            <a:r>
              <a:rPr lang="fr" sz="1100"/>
              <a:t>atériel obsolète</a:t>
            </a:r>
            <a:endParaRPr sz="1100"/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Absence de synchronisation centralisée inter-sites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fr"/>
              <a:t>Risques :</a:t>
            </a:r>
            <a:r>
              <a:rPr lang="fr"/>
              <a:t> Silos IT = Sites isolés et coûts de maintien élevés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Sauvegardes non tracées et non testées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fr"/>
              <a:t>Risques : </a:t>
            </a:r>
            <a:r>
              <a:rPr lang="fr"/>
              <a:t>Perte de données</a:t>
            </a:r>
            <a:r>
              <a:rPr lang="fr"/>
              <a:t> / viabilité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Pas de supervision ni inventaire de parc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fr"/>
              <a:t>Risques :</a:t>
            </a:r>
            <a:r>
              <a:rPr lang="fr"/>
              <a:t> Détection tardive d’incidents</a:t>
            </a:r>
            <a:endParaRPr/>
          </a:p>
        </p:txBody>
      </p:sp>
      <p:sp>
        <p:nvSpPr>
          <p:cNvPr id="208" name="Google Shape;208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9" name="Google Shape;209;p21" title="2025-12-05 10_50_32-C__Users_yjoua_Documents_Rainmeter_Skins_TimeBar_Item.in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500" y="2770425"/>
            <a:ext cx="3473801" cy="13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Objectifs du projet</a:t>
            </a:r>
            <a:endParaRPr sz="2600"/>
          </a:p>
        </p:txBody>
      </p:sp>
      <p:sp>
        <p:nvSpPr>
          <p:cNvPr id="215" name="Google Shape;215;p22"/>
          <p:cNvSpPr txBox="1"/>
          <p:nvPr>
            <p:ph idx="4294967295" type="body"/>
          </p:nvPr>
        </p:nvSpPr>
        <p:spPr>
          <a:xfrm>
            <a:off x="729450" y="2130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FFFFFF"/>
                </a:solidFill>
              </a:rPr>
              <a:t>|  Moderniser l'architecture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</a:rPr>
              <a:t>|  </a:t>
            </a:r>
            <a:r>
              <a:rPr lang="fr" sz="1700">
                <a:solidFill>
                  <a:srgbClr val="FFFFFF"/>
                </a:solidFill>
              </a:rPr>
              <a:t>Sécuriser le Système d’Information (SI)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</a:rPr>
              <a:t>|  </a:t>
            </a:r>
            <a:r>
              <a:rPr lang="fr" sz="1700">
                <a:solidFill>
                  <a:srgbClr val="FFFFFF"/>
                </a:solidFill>
              </a:rPr>
              <a:t>S</a:t>
            </a:r>
            <a:r>
              <a:rPr lang="fr" sz="1700">
                <a:solidFill>
                  <a:srgbClr val="FFFFFF"/>
                </a:solidFill>
              </a:rPr>
              <a:t>uperviser le SI et gérer le parc matériel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</a:rPr>
              <a:t>|  Déployer une architecture multisites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</a:rPr>
              <a:t>|  Rationaliser les coûts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730000" y="1318650"/>
            <a:ext cx="34995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</a:t>
            </a:r>
            <a:br>
              <a:rPr lang="fr"/>
            </a:br>
            <a:r>
              <a:rPr lang="fr"/>
              <a:t>d</a:t>
            </a:r>
            <a:r>
              <a:rPr lang="fr"/>
              <a:t>es besoins </a:t>
            </a:r>
            <a:br>
              <a:rPr lang="fr"/>
            </a:br>
            <a:r>
              <a:rPr lang="fr"/>
              <a:t>métiers</a:t>
            </a:r>
            <a:endParaRPr/>
          </a:p>
        </p:txBody>
      </p:sp>
      <p:sp>
        <p:nvSpPr>
          <p:cNvPr id="222" name="Google Shape;222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Garantir la c</a:t>
            </a:r>
            <a:r>
              <a:rPr lang="fr"/>
              <a:t>ontinuité des services critiques (ERP, Gestion des utilisateurs et du SI)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Sécuriser les accès distants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Synchroniser les différents sites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Garantir la restauration des données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fr"/>
              <a:t>Réduire les coûts de fonctionnement</a:t>
            </a:r>
            <a:endParaRPr sz="10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r>
              <a:rPr lang="fr"/>
              <a:t>hoix techniques et économiques</a:t>
            </a:r>
            <a:endParaRPr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729325" y="2078875"/>
            <a:ext cx="3774300" cy="28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Haute disponibilité du coeur du réseau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2 serveurs physiques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Hyperviseur : Proxmox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Haute disponibilité des services critiques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Redondance des DC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Redondance des datas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Bascule automatique en cas de coupure serveur, pare-feu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Connexion WiFi sécurisée avec Kerberos</a:t>
            </a:r>
            <a:endParaRPr/>
          </a:p>
        </p:txBody>
      </p:sp>
      <p:sp>
        <p:nvSpPr>
          <p:cNvPr id="230" name="Google Shape;230;p24"/>
          <p:cNvSpPr txBox="1"/>
          <p:nvPr>
            <p:ph idx="2" type="body"/>
          </p:nvPr>
        </p:nvSpPr>
        <p:spPr>
          <a:xfrm>
            <a:off x="4633575" y="2078875"/>
            <a:ext cx="4028100" cy="27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Sauvegardes selon principe du 3-2-1 </a:t>
            </a:r>
            <a:br>
              <a:rPr lang="fr"/>
            </a:br>
            <a:r>
              <a:rPr lang="fr"/>
              <a:t>(3 copies, 2 médias, 1 offsite)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OneDrive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fr" sz="1300"/>
              <a:t>Wasabi (sauvegardes immuables)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Tests des sauvegardes toutes les semaines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Supervision avec </a:t>
            </a:r>
            <a:r>
              <a:rPr lang="fr"/>
              <a:t>Zabbix (open source) : collecte temps réel, alertes proactives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GLPI (libre) : gestion tickets incidents, inventaire parc</a:t>
            </a:r>
            <a:endParaRPr/>
          </a:p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/>
        </p:nvSpPr>
        <p:spPr>
          <a:xfrm>
            <a:off x="914548" y="3604927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WiFi</a:t>
            </a:r>
            <a:endParaRPr/>
          </a:p>
        </p:txBody>
      </p:sp>
      <p:sp>
        <p:nvSpPr>
          <p:cNvPr id="237" name="Google Shape;237;p25"/>
          <p:cNvSpPr txBox="1"/>
          <p:nvPr>
            <p:ph type="title"/>
          </p:nvPr>
        </p:nvSpPr>
        <p:spPr>
          <a:xfrm>
            <a:off x="729450" y="-61875"/>
            <a:ext cx="809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proposée - Connexion bâtiments &amp; WiFi</a:t>
            </a:r>
            <a:endParaRPr/>
          </a:p>
        </p:txBody>
      </p:sp>
      <p:sp>
        <p:nvSpPr>
          <p:cNvPr id="238" name="Google Shape;23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9" name="Google Shape;239;p25" title="2025-12-05 10_46_50-C__Users_yjoua_Documents_Rainmeter_Skins_TimeBar_Item.in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4201"/>
            <a:ext cx="5629074" cy="24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 title="2025-12-05 10_46_23-C__Users_yjoua_Documents_Rainmeter_Skins_TimeBar_Item.in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456" y="875250"/>
            <a:ext cx="2387051" cy="23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 title="2025-12-05 10_46_34-C__Users_yjoua_Documents_Rainmeter_Skins_TimeBar_Item.in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450" y="3470250"/>
            <a:ext cx="2387051" cy="142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5"/>
          <p:cNvCxnSpPr/>
          <p:nvPr/>
        </p:nvCxnSpPr>
        <p:spPr>
          <a:xfrm flipH="1" rot="10800000">
            <a:off x="1373450" y="1098675"/>
            <a:ext cx="18087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5"/>
          <p:cNvCxnSpPr/>
          <p:nvPr/>
        </p:nvCxnSpPr>
        <p:spPr>
          <a:xfrm flipH="1" rot="10800000">
            <a:off x="2385175" y="1398400"/>
            <a:ext cx="839700" cy="798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5"/>
          <p:cNvCxnSpPr/>
          <p:nvPr/>
        </p:nvCxnSpPr>
        <p:spPr>
          <a:xfrm flipH="1" rot="-5400000">
            <a:off x="1325300" y="1318150"/>
            <a:ext cx="909600" cy="877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5"/>
          <p:cNvCxnSpPr/>
          <p:nvPr/>
        </p:nvCxnSpPr>
        <p:spPr>
          <a:xfrm flipH="1" rot="-5400000">
            <a:off x="3572650" y="1960425"/>
            <a:ext cx="374700" cy="85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25"/>
          <p:cNvSpPr/>
          <p:nvPr/>
        </p:nvSpPr>
        <p:spPr>
          <a:xfrm>
            <a:off x="6895800" y="4104138"/>
            <a:ext cx="160500" cy="160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7891125" y="4104138"/>
            <a:ext cx="160500" cy="160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6895800" y="1535588"/>
            <a:ext cx="160500" cy="160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7891125" y="1535588"/>
            <a:ext cx="160500" cy="160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6895800" y="2502913"/>
            <a:ext cx="160500" cy="160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7891125" y="2502913"/>
            <a:ext cx="160500" cy="160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2163650" y="2455768"/>
            <a:ext cx="85500" cy="85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2500225" y="2455768"/>
            <a:ext cx="85500" cy="85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2163650" y="2906743"/>
            <a:ext cx="85500" cy="85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2500225" y="2906743"/>
            <a:ext cx="85500" cy="85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481112" y="1109468"/>
            <a:ext cx="85500" cy="85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763750" y="1109468"/>
            <a:ext cx="85500" cy="85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1068612" y="1109468"/>
            <a:ext cx="85500" cy="85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9" name="Google Shape;259;p25"/>
          <p:cNvCxnSpPr>
            <a:stCxn id="260" idx="3"/>
            <a:endCxn id="240" idx="1"/>
          </p:cNvCxnSpPr>
          <p:nvPr/>
        </p:nvCxnSpPr>
        <p:spPr>
          <a:xfrm>
            <a:off x="4070225" y="1423700"/>
            <a:ext cx="2201100" cy="6102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CC4125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260" name="Google Shape;260;p25"/>
          <p:cNvSpPr/>
          <p:nvPr/>
        </p:nvSpPr>
        <p:spPr>
          <a:xfrm>
            <a:off x="3192725" y="1016450"/>
            <a:ext cx="877500" cy="814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1" name="Google Shape;261;p25"/>
          <p:cNvCxnSpPr>
            <a:stCxn id="260" idx="3"/>
            <a:endCxn id="241" idx="1"/>
          </p:cNvCxnSpPr>
          <p:nvPr/>
        </p:nvCxnSpPr>
        <p:spPr>
          <a:xfrm>
            <a:off x="4070225" y="1423700"/>
            <a:ext cx="2201100" cy="27606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CC4125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262" name="Google Shape;262;p25"/>
          <p:cNvSpPr txBox="1"/>
          <p:nvPr/>
        </p:nvSpPr>
        <p:spPr>
          <a:xfrm>
            <a:off x="6865575" y="562350"/>
            <a:ext cx="11988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étage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6865575" y="3217920"/>
            <a:ext cx="11988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RDC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688750" y="3722288"/>
            <a:ext cx="160500" cy="1605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" name="Google Shape;265;p25"/>
          <p:cNvCxnSpPr/>
          <p:nvPr/>
        </p:nvCxnSpPr>
        <p:spPr>
          <a:xfrm>
            <a:off x="644950" y="4111950"/>
            <a:ext cx="2541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5"/>
          <p:cNvSpPr txBox="1"/>
          <p:nvPr/>
        </p:nvSpPr>
        <p:spPr>
          <a:xfrm>
            <a:off x="914548" y="3908982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Cablage RJ45</a:t>
            </a:r>
            <a:endParaRPr/>
          </a:p>
        </p:txBody>
      </p:sp>
      <p:cxnSp>
        <p:nvCxnSpPr>
          <p:cNvPr id="267" name="Google Shape;267;p25"/>
          <p:cNvCxnSpPr/>
          <p:nvPr/>
        </p:nvCxnSpPr>
        <p:spPr>
          <a:xfrm>
            <a:off x="644950" y="4438175"/>
            <a:ext cx="2541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8" name="Google Shape;268;p25"/>
          <p:cNvSpPr txBox="1"/>
          <p:nvPr/>
        </p:nvSpPr>
        <p:spPr>
          <a:xfrm>
            <a:off x="914548" y="4235207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Cablage RJ45 de secours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4" name="Google Shape;274;p26" title="2025-12-05 12_48_18-Téléchargements _ Explorateur de fichi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99" y="1370174"/>
            <a:ext cx="6208001" cy="29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 title="2025-12-05 12_48_44-Téléchargements _ Explorateur de fichier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00" y="1182450"/>
            <a:ext cx="7945599" cy="32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 title="2025-12-05 12_49_07-Téléchargements _ Explorateur de fichie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5325" y="537137"/>
            <a:ext cx="3533350" cy="458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